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7" r:id="rId6"/>
    <p:sldId id="278" r:id="rId7"/>
    <p:sldId id="287" r:id="rId8"/>
    <p:sldId id="258" r:id="rId9"/>
    <p:sldId id="289" r:id="rId10"/>
    <p:sldId id="286" r:id="rId11"/>
    <p:sldId id="290" r:id="rId12"/>
    <p:sldId id="281" r:id="rId13"/>
    <p:sldId id="279" r:id="rId14"/>
    <p:sldId id="288" r:id="rId15"/>
    <p:sldId id="284" r:id="rId16"/>
    <p:sldId id="266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9C8E"/>
    <a:srgbClr val="DBDACD"/>
    <a:srgbClr val="C0BFAE"/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0655" autoAdjust="0"/>
  </p:normalViewPr>
  <p:slideViewPr>
    <p:cSldViewPr snapToGrid="0">
      <p:cViewPr varScale="1">
        <p:scale>
          <a:sx n="76" d="100"/>
          <a:sy n="76" d="100"/>
        </p:scale>
        <p:origin x="948" y="31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10/13/2025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10/13/2025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324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0F38E-6ECA-3F29-9A2E-76FCBF9D1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0EAE7B-FB60-9096-1E90-77C87F1C47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B6AE87-29D7-4503-442C-3E4BFE9BCB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Flexbox is like a magic organizer for your webpage elements: it automatically arranges them neatly in a row or column and adapts when the screen changes size</a:t>
            </a:r>
          </a:p>
          <a:p>
            <a:r>
              <a:rPr lang="en-GB" dirty="0"/>
              <a:t>A lightbox is like a stage that puts the image in the spotlight while the rest of the page temporarily fades away, letting the user focus on what matters most.</a:t>
            </a:r>
          </a:p>
          <a:p>
            <a:r>
              <a:rPr lang="en-GB" dirty="0"/>
              <a:t>The form includes fields for </a:t>
            </a:r>
            <a:r>
              <a:rPr lang="en-GB" b="1" dirty="0"/>
              <a:t>name, phone, email</a:t>
            </a:r>
            <a:r>
              <a:rPr lang="en-GB" dirty="0"/>
              <a:t>, and a </a:t>
            </a:r>
            <a:r>
              <a:rPr lang="en-GB" b="1" dirty="0"/>
              <a:t>message</a:t>
            </a:r>
            <a:r>
              <a:rPr lang="en-GB" dirty="0"/>
              <a:t>. Each field is </a:t>
            </a:r>
            <a:r>
              <a:rPr lang="en-GB" dirty="0" err="1"/>
              <a:t>labeled</a:t>
            </a:r>
            <a:r>
              <a:rPr lang="en-GB" dirty="0"/>
              <a:t> clearly, and required fields ensure users provide essential information.</a:t>
            </a:r>
          </a:p>
          <a:p>
            <a:r>
              <a:rPr lang="en-GB" dirty="0"/>
              <a:t>JavaScript handles form submission. For example, it can </a:t>
            </a:r>
            <a:r>
              <a:rPr lang="en-GB" b="1" dirty="0"/>
              <a:t>capture the data</a:t>
            </a:r>
            <a:r>
              <a:rPr lang="en-GB" dirty="0"/>
              <a:t>, validate inputs, and show a </a:t>
            </a:r>
            <a:r>
              <a:rPr lang="en-GB" b="1" dirty="0"/>
              <a:t>confirmation message</a:t>
            </a:r>
            <a:r>
              <a:rPr lang="en-GB" dirty="0"/>
              <a:t> without reloading the page, making the experience smoother for users.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07C4D-FA6F-53B2-D6A5-9BF8096626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856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4654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683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22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09CFB-9A30-3570-BF0C-0B1A78FF6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127F37-1CF9-49A0-A3C8-C5ABA7F65E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6E3215-2A95-427C-698C-5B6CA8EE40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F79C1B-BC27-C8F8-B631-324048416D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364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/>
              <a:t>Gallery – photos displayed in a grid, with hover effects and an enlarged view when clicked.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A8A0D-8CFE-31E4-D71E-A7A6EA2D9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59318D-6927-7961-37AE-54CB97F7BA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E84BCB-BC76-3AB9-EB33-DAC9C35144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2A802-8C02-9F52-2835-AF2B76ECDC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932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8E3DC-0F4E-2A8F-90DC-FA46178EC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426A32-8C5F-BDD8-6555-3F93EE0404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8F0C6D-BE7B-5B15-8FF1-E3E417D01D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489444-47B3-2D66-8548-4E29B98DAE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380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1D1D2-F7E7-885F-A652-21614F237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BBF24E-1EB7-598B-2C9C-61FB42A240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722C5-187C-43C3-E0A9-E2A6333757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2F22A-7AA4-516C-34ED-57FA73E885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289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326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de-DE"/>
              <a:t>Tabelle durch Klicken auf Symbol hinzufügen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‹Nr.›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de-DE"/>
              <a:t>Tabelle durch Klicken auf Symbol hinzufügen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ixabay.com/en/settings-options-software-website-265131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Jonet1@bfh.ch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3276" y="3726700"/>
            <a:ext cx="4941771" cy="3200400"/>
          </a:xfrm>
        </p:spPr>
        <p:txBody>
          <a:bodyPr anchor="ctr"/>
          <a:lstStyle/>
          <a:p>
            <a:r>
              <a:rPr lang="en-US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FA5E-469B-2BFC-9D4E-BD1EC6E48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680"/>
            <a:ext cx="4179570" cy="3376691"/>
          </a:xfrm>
        </p:spPr>
        <p:txBody>
          <a:bodyPr/>
          <a:lstStyle/>
          <a:p>
            <a:r>
              <a:rPr lang="en-US" dirty="0"/>
              <a:t>What I’VE learned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44268F6-A361-9907-F87F-9C4377EC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0" y="254643"/>
            <a:ext cx="6096000" cy="8557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Bildplatzhalter 5" descr="Ein Bild, das Text, Screenshot, Marke, Computer enthält.&#10;&#10;KI-generierte Inhalte können fehlerhaft sein.">
            <a:extLst>
              <a:ext uri="{FF2B5EF4-FFF2-40B4-BE49-F238E27FC236}">
                <a16:creationId xmlns:a16="http://schemas.microsoft.com/office/drawing/2014/main" id="{CDA8424B-C5CF-2515-A5BA-8C1DA5F5370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8099" r="18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41459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A0CB9-4B7C-2A31-6840-E1EEBD461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7A773-EBD7-77FE-5476-C5D89C0AD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What I’VE learned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75228-E839-BBAB-890E-70F1FDCD2F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r>
              <a:rPr lang="en-US" dirty="0"/>
              <a:t>My learning process: </a:t>
            </a:r>
          </a:p>
          <a:p>
            <a:pPr lvl="1"/>
            <a:r>
              <a:rPr lang="en-GB" dirty="0"/>
              <a:t>With the creation of this website, I was able to understand a little bit more about: </a:t>
            </a:r>
          </a:p>
          <a:p>
            <a:pPr lvl="2"/>
            <a:r>
              <a:rPr lang="en-GB" dirty="0"/>
              <a:t>CSS Flexbox </a:t>
            </a:r>
          </a:p>
          <a:p>
            <a:pPr lvl="2"/>
            <a:r>
              <a:rPr lang="en-GB" dirty="0"/>
              <a:t>LightBox </a:t>
            </a:r>
          </a:p>
          <a:p>
            <a:pPr lvl="2"/>
            <a:r>
              <a:rPr lang="en-GB" dirty="0"/>
              <a:t>Contact Page with Formular and JavaScript </a:t>
            </a:r>
          </a:p>
          <a:p>
            <a:pPr lvl="2"/>
            <a:r>
              <a:rPr lang="en-GB" dirty="0"/>
              <a:t>Gallery Page via JavaScript </a:t>
            </a:r>
          </a:p>
          <a:p>
            <a:pPr lvl="2"/>
            <a:r>
              <a:rPr lang="en-GB" dirty="0"/>
              <a:t>Regex for Formular 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412E184-5BB1-D62E-756E-627335261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754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192"/>
            <a:ext cx="5655197" cy="1997867"/>
          </a:xfrm>
        </p:spPr>
        <p:txBody>
          <a:bodyPr anchor="b"/>
          <a:lstStyle/>
          <a:p>
            <a:r>
              <a:rPr lang="en-US" dirty="0"/>
              <a:t>difficulties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E1CF79-4FDC-8CAF-CC16-E309A2C49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705177"/>
            <a:ext cx="5733772" cy="448990"/>
          </a:xfrm>
        </p:spPr>
        <p:txBody>
          <a:bodyPr/>
          <a:lstStyle/>
          <a:p>
            <a:r>
              <a:rPr lang="en-US" dirty="0"/>
              <a:t>Creating my first formular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3154166"/>
            <a:ext cx="1945194" cy="1236964"/>
          </a:xfrm>
        </p:spPr>
        <p:txBody>
          <a:bodyPr>
            <a:noAutofit/>
          </a:bodyPr>
          <a:lstStyle/>
          <a:p>
            <a:r>
              <a:rPr lang="en-US" dirty="0"/>
              <a:t>REGEX</a:t>
            </a:r>
          </a:p>
          <a:p>
            <a:r>
              <a:rPr lang="en-US" dirty="0"/>
              <a:t>JAVASCRIPT</a:t>
            </a:r>
          </a:p>
          <a:p>
            <a:r>
              <a:rPr lang="en-US" dirty="0"/>
              <a:t>HTML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AE07A905-8B37-D13F-25D3-1D3BCDB86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87108" y="2705177"/>
            <a:ext cx="3943627" cy="448989"/>
          </a:xfrm>
        </p:spPr>
        <p:txBody>
          <a:bodyPr/>
          <a:lstStyle/>
          <a:p>
            <a:r>
              <a:rPr lang="en-US" dirty="0"/>
              <a:t>Gallery and LightBox</a:t>
            </a:r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4E9A764F-6B65-050E-E561-82F77339D16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887107" y="3164867"/>
            <a:ext cx="3943627" cy="3032733"/>
          </a:xfrm>
        </p:spPr>
        <p:txBody>
          <a:bodyPr>
            <a:normAutofit/>
          </a:bodyPr>
          <a:lstStyle/>
          <a:p>
            <a:r>
              <a:rPr lang="en-US" dirty="0"/>
              <a:t>JAVASCRIPT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Text Placeholder 33">
            <a:extLst>
              <a:ext uri="{FF2B5EF4-FFF2-40B4-BE49-F238E27FC236}">
                <a16:creationId xmlns:a16="http://schemas.microsoft.com/office/drawing/2014/main" id="{592A13EE-CA01-693F-990B-9E8A4B0B1C04}"/>
              </a:ext>
            </a:extLst>
          </p:cNvPr>
          <p:cNvSpPr txBox="1">
            <a:spLocks/>
          </p:cNvSpPr>
          <p:nvPr/>
        </p:nvSpPr>
        <p:spPr>
          <a:xfrm>
            <a:off x="5052854" y="2705176"/>
            <a:ext cx="1573824" cy="448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 dirty="0"/>
              <a:t>CSS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19389A2-4DBA-B20E-41F9-BCBF22C0C298}"/>
              </a:ext>
            </a:extLst>
          </p:cNvPr>
          <p:cNvSpPr txBox="1">
            <a:spLocks/>
          </p:cNvSpPr>
          <p:nvPr/>
        </p:nvSpPr>
        <p:spPr>
          <a:xfrm>
            <a:off x="5052854" y="3164867"/>
            <a:ext cx="1945194" cy="12369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FLEXBOX</a:t>
            </a:r>
          </a:p>
          <a:p>
            <a:r>
              <a:rPr lang="en-US" dirty="0"/>
              <a:t>DESIGN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577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6171" y="231113"/>
            <a:ext cx="5884027" cy="1204912"/>
          </a:xfrm>
        </p:spPr>
        <p:txBody>
          <a:bodyPr/>
          <a:lstStyle/>
          <a:p>
            <a:r>
              <a:rPr lang="en-US" dirty="0"/>
              <a:t>Going further…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8313-9270-4128-8674-3A3E42B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19BCA-B61F-4EA6-A1FB-CCA3BD8506F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481955" y="1887239"/>
            <a:ext cx="5907176" cy="3513749"/>
          </a:xfrm>
        </p:spPr>
        <p:txBody>
          <a:bodyPr>
            <a:noAutofit/>
          </a:bodyPr>
          <a:lstStyle/>
          <a:p>
            <a:r>
              <a:rPr lang="en-US" dirty="0"/>
              <a:t>For next steps: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Better regex validation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Simple Mail Transfer Protocol (SMTP)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Elaborated gallery effects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Better design “about me”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Smoother photo transitions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 captions and add to all photos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Media queries responsive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5246255" cy="17098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Bildplatzhalter 9" descr="Nahaufnahme von erhobenen Händen beim Bürotraining mit unscharfem Sprecher im Hintergrund">
            <a:extLst>
              <a:ext uri="{FF2B5EF4-FFF2-40B4-BE49-F238E27FC236}">
                <a16:creationId xmlns:a16="http://schemas.microsoft.com/office/drawing/2014/main" id="{CE8D379A-B92E-DB80-7AE1-81696664742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3430" r="23430"/>
          <a:stretch>
            <a:fillRect/>
          </a:stretch>
        </p:blipFill>
        <p:spPr>
          <a:xfrm>
            <a:off x="-28230" y="-18288"/>
            <a:ext cx="5481955" cy="6876288"/>
          </a:xfrm>
        </p:spPr>
      </p:pic>
    </p:spTree>
    <p:extLst>
      <p:ext uri="{BB962C8B-B14F-4D97-AF65-F5344CB8AC3E}">
        <p14:creationId xmlns:p14="http://schemas.microsoft.com/office/powerpoint/2010/main" val="1742861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850181"/>
          </a:xfrm>
        </p:spPr>
        <p:txBody>
          <a:bodyPr>
            <a:noAutofit/>
          </a:bodyPr>
          <a:lstStyle/>
          <a:p>
            <a:r>
              <a:rPr lang="en-US" dirty="0"/>
              <a:t>Talissa Jonen</a:t>
            </a:r>
          </a:p>
          <a:p>
            <a:r>
              <a:rPr lang="en-US" dirty="0">
                <a:hlinkClick r:id="rId3"/>
              </a:rPr>
              <a:t>jonet1@bfh.ch</a:t>
            </a:r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/>
          <a:p>
            <a:r>
              <a:rPr lang="en-US" dirty="0"/>
              <a:t>Idea of the Website </a:t>
            </a:r>
          </a:p>
          <a:p>
            <a:r>
              <a:rPr lang="en-US" dirty="0"/>
              <a:t>My website</a:t>
            </a:r>
          </a:p>
          <a:p>
            <a:r>
              <a:rPr lang="en-US" dirty="0"/>
              <a:t>Color and Fonts</a:t>
            </a:r>
          </a:p>
          <a:p>
            <a:r>
              <a:rPr lang="en-US" dirty="0"/>
              <a:t>What I’ve learned</a:t>
            </a:r>
          </a:p>
          <a:p>
            <a:r>
              <a:rPr lang="en-US" dirty="0"/>
              <a:t>Difficulties</a:t>
            </a:r>
          </a:p>
          <a:p>
            <a:r>
              <a:rPr lang="en-US" dirty="0"/>
              <a:t>Possible improvements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018"/>
            <a:ext cx="4179570" cy="3377354"/>
          </a:xfrm>
        </p:spPr>
        <p:txBody>
          <a:bodyPr/>
          <a:lstStyle/>
          <a:p>
            <a:r>
              <a:rPr lang="en-US" dirty="0"/>
              <a:t>IDEA OF THE WEBSITE</a:t>
            </a:r>
          </a:p>
        </p:txBody>
      </p:sp>
    </p:spTree>
    <p:extLst>
      <p:ext uri="{BB962C8B-B14F-4D97-AF65-F5344CB8AC3E}">
        <p14:creationId xmlns:p14="http://schemas.microsoft.com/office/powerpoint/2010/main" val="608796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F6D0B-D2B7-31E1-70F3-028C0BCA5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0F907-88AB-BD77-9010-BDF1C9F0F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why I chose 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D182EF-9E40-E2BB-A737-7A77277DDD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r>
              <a:rPr lang="en-US" dirty="0"/>
              <a:t>Main reasons:</a:t>
            </a:r>
          </a:p>
          <a:p>
            <a:pPr lvl="1"/>
            <a:r>
              <a:rPr lang="en-GB" dirty="0"/>
              <a:t>Covers front-end basics: HTML (structure), CSS (design) and JavaScript (</a:t>
            </a:r>
            <a:r>
              <a:rPr lang="en-GB" dirty="0" err="1"/>
              <a:t>behavior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Is a scalable project: can start small and expand (therefore learning in a gradual way)</a:t>
            </a:r>
          </a:p>
          <a:p>
            <a:pPr lvl="1"/>
            <a:r>
              <a:rPr lang="en-GB" dirty="0"/>
              <a:t>Portfolio value: is a professional-looking project</a:t>
            </a:r>
          </a:p>
          <a:p>
            <a:pPr lvl="1"/>
            <a:endParaRPr lang="en-GB" b="0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7B1D5B2-4F9B-0E92-6CF0-117A990DE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Grafik 4" descr="Ein Bild, das Grafiken, Symbol, Logo, Schrift enthält.&#10;&#10;KI-generierte Inhalte können fehlerhaft sein.">
            <a:extLst>
              <a:ext uri="{FF2B5EF4-FFF2-40B4-BE49-F238E27FC236}">
                <a16:creationId xmlns:a16="http://schemas.microsoft.com/office/drawing/2014/main" id="{FA8E455C-E757-25AE-FC25-844A4291F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7265" y="2309151"/>
            <a:ext cx="1824609" cy="1824609"/>
          </a:xfrm>
          <a:prstGeom prst="rect">
            <a:avLst/>
          </a:prstGeom>
        </p:spPr>
      </p:pic>
      <p:pic>
        <p:nvPicPr>
          <p:cNvPr id="7" name="Grafik 6" descr="Ein Bild, das Grafiken, orange, rot, Design enthält.&#10;&#10;KI-generierte Inhalte können fehlerhaft sein.">
            <a:extLst>
              <a:ext uri="{FF2B5EF4-FFF2-40B4-BE49-F238E27FC236}">
                <a16:creationId xmlns:a16="http://schemas.microsoft.com/office/drawing/2014/main" id="{00756D77-7954-3BF1-8CDE-CD8296DD9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7265" y="356630"/>
            <a:ext cx="1618753" cy="1618753"/>
          </a:xfrm>
          <a:prstGeom prst="rect">
            <a:avLst/>
          </a:prstGeom>
        </p:spPr>
      </p:pic>
      <p:pic>
        <p:nvPicPr>
          <p:cNvPr id="9" name="Grafik 8" descr="Ein Bild, das Screenshot, Grafiken, Logo, gelb enthält.&#10;&#10;KI-generierte Inhalte können fehlerhaft sein.">
            <a:extLst>
              <a:ext uri="{FF2B5EF4-FFF2-40B4-BE49-F238E27FC236}">
                <a16:creationId xmlns:a16="http://schemas.microsoft.com/office/drawing/2014/main" id="{BCF68224-B842-8E2A-D7CA-D054A0C5A4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537" y="4620158"/>
            <a:ext cx="3364064" cy="188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91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F90DFF45-8B52-A2D5-1DCF-95BC1A5E720D}"/>
              </a:ext>
            </a:extLst>
          </p:cNvPr>
          <p:cNvSpPr/>
          <p:nvPr/>
        </p:nvSpPr>
        <p:spPr>
          <a:xfrm>
            <a:off x="5586884" y="0"/>
            <a:ext cx="666708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1778558"/>
            <a:ext cx="3862631" cy="610979"/>
          </a:xfrm>
        </p:spPr>
        <p:txBody>
          <a:bodyPr/>
          <a:lstStyle/>
          <a:p>
            <a:r>
              <a:rPr lang="en-US" dirty="0"/>
              <a:t>What was the idea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4339858" cy="3407051"/>
          </a:xfrm>
        </p:spPr>
        <p:txBody>
          <a:bodyPr>
            <a:normAutofit/>
          </a:bodyPr>
          <a:lstStyle/>
          <a:p>
            <a:r>
              <a:rPr lang="en-US" dirty="0"/>
              <a:t>My first idea:</a:t>
            </a:r>
          </a:p>
          <a:p>
            <a:pPr lvl="1"/>
            <a:r>
              <a:rPr lang="en-GB" dirty="0"/>
              <a:t>A photography website inspired by modern portfolio designs.</a:t>
            </a:r>
          </a:p>
          <a:p>
            <a:pPr lvl="3"/>
            <a:r>
              <a:rPr lang="en-GB" dirty="0"/>
              <a:t>Fixed left vertical menu</a:t>
            </a:r>
          </a:p>
          <a:p>
            <a:pPr lvl="3"/>
            <a:r>
              <a:rPr lang="en-GB" b="0" dirty="0"/>
              <a:t>Gallery </a:t>
            </a:r>
          </a:p>
          <a:p>
            <a:pPr lvl="3"/>
            <a:r>
              <a:rPr lang="en-GB" b="0" dirty="0"/>
              <a:t>About</a:t>
            </a:r>
          </a:p>
          <a:p>
            <a:pPr lvl="3"/>
            <a:r>
              <a:rPr lang="en-GB" b="0" dirty="0"/>
              <a:t>Contact 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Grafik 4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B68F17A5-00F4-97EE-4476-EF7ABCC8C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905" y="600390"/>
            <a:ext cx="5162997" cy="238145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7" name="Grafik 6" descr="Ein Bild, das Hochzeitskleid, Braut, Hochzeit, Fotografie enthält.&#10;&#10;KI-generierte Inhalte können fehlerhaft sein.">
            <a:extLst>
              <a:ext uri="{FF2B5EF4-FFF2-40B4-BE49-F238E27FC236}">
                <a16:creationId xmlns:a16="http://schemas.microsoft.com/office/drawing/2014/main" id="{96B2429A-D336-481A-A3C4-F0855F7B9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904" y="3660202"/>
            <a:ext cx="5162997" cy="2357444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F363DD2-671A-64C0-7103-AF49E6C6F395}"/>
              </a:ext>
            </a:extLst>
          </p:cNvPr>
          <p:cNvSpPr txBox="1">
            <a:spLocks/>
          </p:cNvSpPr>
          <p:nvPr/>
        </p:nvSpPr>
        <p:spPr>
          <a:xfrm>
            <a:off x="6096000" y="167254"/>
            <a:ext cx="1760781" cy="3502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/>
              <a:t>TIM HAWLEY: </a:t>
            </a:r>
            <a:endParaRPr lang="en-GB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A466BCF-7CD2-E082-6401-F7AF7E060D71}"/>
              </a:ext>
            </a:extLst>
          </p:cNvPr>
          <p:cNvSpPr txBox="1">
            <a:spLocks/>
          </p:cNvSpPr>
          <p:nvPr/>
        </p:nvSpPr>
        <p:spPr>
          <a:xfrm>
            <a:off x="6132844" y="3232000"/>
            <a:ext cx="1925934" cy="3502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JOHN&amp;JOSEPH:</a:t>
            </a:r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5507E-C1D5-96E6-62E3-056F1DCEC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78321-330F-838E-3E6B-CBF07AC88C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018"/>
            <a:ext cx="4179570" cy="3377354"/>
          </a:xfrm>
        </p:spPr>
        <p:txBody>
          <a:bodyPr/>
          <a:lstStyle/>
          <a:p>
            <a:r>
              <a:rPr lang="en-US" dirty="0"/>
              <a:t>My website</a:t>
            </a:r>
          </a:p>
        </p:txBody>
      </p:sp>
    </p:spTree>
    <p:extLst>
      <p:ext uri="{BB962C8B-B14F-4D97-AF65-F5344CB8AC3E}">
        <p14:creationId xmlns:p14="http://schemas.microsoft.com/office/powerpoint/2010/main" val="3040043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1C8BE-6CF3-925E-7C57-A8AA45435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265A-0123-A797-F523-FEC39EFBD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64" y="917548"/>
            <a:ext cx="2546297" cy="641124"/>
          </a:xfrm>
        </p:spPr>
        <p:txBody>
          <a:bodyPr anchor="b">
            <a:normAutofit/>
          </a:bodyPr>
          <a:lstStyle/>
          <a:p>
            <a:r>
              <a:rPr lang="en-US" dirty="0"/>
              <a:t>My website</a:t>
            </a:r>
          </a:p>
        </p:txBody>
      </p:sp>
      <p:pic>
        <p:nvPicPr>
          <p:cNvPr id="7" name="Inhaltsplatzhalter 6" descr="Ein Bild, das Braut, Hochzeitskleid, Blume, Brautmode enthält.&#10;&#10;KI-generierte Inhalte können fehlerhaft sein.">
            <a:extLst>
              <a:ext uri="{FF2B5EF4-FFF2-40B4-BE49-F238E27FC236}">
                <a16:creationId xmlns:a16="http://schemas.microsoft.com/office/drawing/2014/main" id="{32782F70-298D-7A12-8DC8-AC674B4C30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2739" y="1846486"/>
            <a:ext cx="8948565" cy="4093966"/>
          </a:xfr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98D9BAE-B506-8206-CB48-8DCE08072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912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44A6B-B568-7BC8-0604-07E097E8B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E9201-5A90-965F-94B4-1E9F905379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680"/>
            <a:ext cx="4179570" cy="3376691"/>
          </a:xfrm>
        </p:spPr>
        <p:txBody>
          <a:bodyPr/>
          <a:lstStyle/>
          <a:p>
            <a:r>
              <a:rPr lang="en-US" dirty="0"/>
              <a:t>Colors and fonts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3E03250-FB22-347A-15A1-664A56A8B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0" y="254643"/>
            <a:ext cx="6096000" cy="8557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platzhalter 10" descr="Nahaufnahme von verschiedenen Pinseln">
            <a:extLst>
              <a:ext uri="{FF2B5EF4-FFF2-40B4-BE49-F238E27FC236}">
                <a16:creationId xmlns:a16="http://schemas.microsoft.com/office/drawing/2014/main" id="{5EDEA77A-83E9-F308-72D4-0F7EBA623E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8099" r="18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24033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2E6A-35EC-1B8E-0FD7-8C67870A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772835"/>
            <a:ext cx="5820686" cy="719652"/>
          </a:xfrm>
        </p:spPr>
        <p:txBody>
          <a:bodyPr/>
          <a:lstStyle/>
          <a:p>
            <a:r>
              <a:rPr lang="en-US" dirty="0"/>
              <a:t>Choosing colors and fonts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54B61B9-26F6-B304-92CD-03053DAAF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3700" y="1938514"/>
            <a:ext cx="3924300" cy="464499"/>
          </a:xfrm>
        </p:spPr>
        <p:txBody>
          <a:bodyPr/>
          <a:lstStyle/>
          <a:p>
            <a:r>
              <a:rPr lang="en-US" dirty="0"/>
              <a:t>Colors</a:t>
            </a:r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EDBE6233-75E9-40D1-968F-58CA9AD0FF5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933700" y="2408759"/>
            <a:ext cx="3943627" cy="1827846"/>
          </a:xfrm>
        </p:spPr>
        <p:txBody>
          <a:bodyPr>
            <a:normAutofit/>
          </a:bodyPr>
          <a:lstStyle/>
          <a:p>
            <a:r>
              <a:rPr lang="en-US" dirty="0"/>
              <a:t>I choose the colors: black, white and beige/gray.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Elegance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Sofisticated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B9F9E8B-42CD-AC26-AFC9-F1F6669569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10172" y="1938514"/>
            <a:ext cx="3943627" cy="464499"/>
          </a:xfrm>
        </p:spPr>
        <p:txBody>
          <a:bodyPr/>
          <a:lstStyle/>
          <a:p>
            <a:r>
              <a:rPr lang="en-US" dirty="0"/>
              <a:t>Fonts:</a:t>
            </a:r>
          </a:p>
        </p:txBody>
      </p:sp>
      <p:sp>
        <p:nvSpPr>
          <p:cNvPr id="50" name="Content Placeholder 49">
            <a:extLst>
              <a:ext uri="{FF2B5EF4-FFF2-40B4-BE49-F238E27FC236}">
                <a16:creationId xmlns:a16="http://schemas.microsoft.com/office/drawing/2014/main" id="{8F6B2AE9-DDE4-FD99-A235-3B39EEE2148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444958" y="2403013"/>
            <a:ext cx="3943627" cy="3234264"/>
          </a:xfrm>
        </p:spPr>
        <p:txBody>
          <a:bodyPr>
            <a:normAutofit/>
          </a:bodyPr>
          <a:lstStyle/>
          <a:p>
            <a:r>
              <a:rPr lang="en-US" dirty="0"/>
              <a:t>I choose 2 fonts: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Tangerine: more design &amp; elegant</a:t>
            </a:r>
          </a:p>
          <a:p>
            <a:pPr marL="569214" lvl="1"/>
            <a:r>
              <a:rPr lang="en-US" dirty="0"/>
              <a:t>For the titles and for the “logo”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/>
              <a:t>Cormorant</a:t>
            </a:r>
            <a:r>
              <a:rPr lang="de-CH" dirty="0"/>
              <a:t> Garamond: simple &amp; easy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read</a:t>
            </a:r>
            <a:endParaRPr lang="de-CH" dirty="0"/>
          </a:p>
          <a:p>
            <a:pPr marL="569214" lvl="1"/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menu</a:t>
            </a:r>
            <a:r>
              <a:rPr lang="de-CH" dirty="0"/>
              <a:t> and </a:t>
            </a:r>
            <a:r>
              <a:rPr lang="de-CH" dirty="0" err="1"/>
              <a:t>content</a:t>
            </a:r>
            <a:r>
              <a:rPr lang="de-CH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B0ECB67-31FF-E0EB-EEF7-8A083DBCEF49}"/>
              </a:ext>
            </a:extLst>
          </p:cNvPr>
          <p:cNvSpPr/>
          <p:nvPr/>
        </p:nvSpPr>
        <p:spPr>
          <a:xfrm>
            <a:off x="2989385" y="4756454"/>
            <a:ext cx="532562" cy="42705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8C094FF-EEA7-62F4-4917-C36BB76D24EC}"/>
              </a:ext>
            </a:extLst>
          </p:cNvPr>
          <p:cNvSpPr/>
          <p:nvPr/>
        </p:nvSpPr>
        <p:spPr>
          <a:xfrm>
            <a:off x="3669323" y="4756454"/>
            <a:ext cx="532562" cy="427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3FA981C-6FF8-77E5-58E3-CB6621DD927E}"/>
              </a:ext>
            </a:extLst>
          </p:cNvPr>
          <p:cNvSpPr/>
          <p:nvPr/>
        </p:nvSpPr>
        <p:spPr>
          <a:xfrm>
            <a:off x="3029577" y="5715765"/>
            <a:ext cx="532562" cy="427055"/>
          </a:xfrm>
          <a:prstGeom prst="rect">
            <a:avLst/>
          </a:prstGeom>
          <a:solidFill>
            <a:srgbClr val="C0BFAE"/>
          </a:solidFill>
          <a:ln>
            <a:solidFill>
              <a:srgbClr val="C0BFAE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chemeClr val="tx1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09B2E0A-C194-F331-3EF1-34AC7B1CDC37}"/>
              </a:ext>
            </a:extLst>
          </p:cNvPr>
          <p:cNvSpPr/>
          <p:nvPr/>
        </p:nvSpPr>
        <p:spPr>
          <a:xfrm>
            <a:off x="4349261" y="4733016"/>
            <a:ext cx="532562" cy="427055"/>
          </a:xfrm>
          <a:prstGeom prst="rect">
            <a:avLst/>
          </a:prstGeom>
          <a:solidFill>
            <a:srgbClr val="DBDACD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B5488E6-AF62-6F90-B109-E0F3A9F5CCFE}"/>
              </a:ext>
            </a:extLst>
          </p:cNvPr>
          <p:cNvSpPr txBox="1"/>
          <p:nvPr/>
        </p:nvSpPr>
        <p:spPr>
          <a:xfrm>
            <a:off x="2929513" y="5319156"/>
            <a:ext cx="1006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Footer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72C9963-489C-F573-E094-C7861BAA4A72}"/>
              </a:ext>
            </a:extLst>
          </p:cNvPr>
          <p:cNvSpPr/>
          <p:nvPr/>
        </p:nvSpPr>
        <p:spPr>
          <a:xfrm>
            <a:off x="5311481" y="4725822"/>
            <a:ext cx="532562" cy="427055"/>
          </a:xfrm>
          <a:prstGeom prst="rect">
            <a:avLst/>
          </a:prstGeom>
          <a:solidFill>
            <a:srgbClr val="9D9C8E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14F3CB6-0154-E3A9-933E-297F3923EF78}"/>
              </a:ext>
            </a:extLst>
          </p:cNvPr>
          <p:cNvSpPr txBox="1"/>
          <p:nvPr/>
        </p:nvSpPr>
        <p:spPr>
          <a:xfrm>
            <a:off x="2929513" y="4311863"/>
            <a:ext cx="1006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Menu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F6EBC9F-6D53-9CD6-5A9C-5A2CB6AA738F}"/>
              </a:ext>
            </a:extLst>
          </p:cNvPr>
          <p:cNvSpPr txBox="1"/>
          <p:nvPr/>
        </p:nvSpPr>
        <p:spPr>
          <a:xfrm>
            <a:off x="5227236" y="4356490"/>
            <a:ext cx="1006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H2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F44E687-0AE7-AD5F-E67A-F4AEFC956CDD}"/>
              </a:ext>
            </a:extLst>
          </p:cNvPr>
          <p:cNvSpPr txBox="1"/>
          <p:nvPr/>
        </p:nvSpPr>
        <p:spPr>
          <a:xfrm>
            <a:off x="5995693" y="4385351"/>
            <a:ext cx="12479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Photo Row</a:t>
            </a:r>
          </a:p>
        </p:txBody>
      </p:sp>
    </p:spTree>
    <p:extLst>
      <p:ext uri="{BB962C8B-B14F-4D97-AF65-F5344CB8AC3E}">
        <p14:creationId xmlns:p14="http://schemas.microsoft.com/office/powerpoint/2010/main" val="10345872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{A80C7A9F-DCE3-460F-AA68-8389FD36C3F5}TF7521aafa-c748-4c40-a498-ba511be234dc5b1b6097_win32-5039330bb2f3</Template>
  <TotalTime>1485</TotalTime>
  <Words>445</Words>
  <Application>Microsoft Office PowerPoint</Application>
  <PresentationFormat>Breitbild</PresentationFormat>
  <Paragraphs>102</Paragraphs>
  <Slides>14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8" baseType="lpstr">
      <vt:lpstr>Arial</vt:lpstr>
      <vt:lpstr>Calibri</vt:lpstr>
      <vt:lpstr>Tenorite</vt:lpstr>
      <vt:lpstr>Custom</vt:lpstr>
      <vt:lpstr>FINAL PROJECT</vt:lpstr>
      <vt:lpstr>AGENDA</vt:lpstr>
      <vt:lpstr>IDEA OF THE WEBSITE</vt:lpstr>
      <vt:lpstr>why I chose it</vt:lpstr>
      <vt:lpstr>What was the idea</vt:lpstr>
      <vt:lpstr>My website</vt:lpstr>
      <vt:lpstr>My website</vt:lpstr>
      <vt:lpstr>Colors and fonts</vt:lpstr>
      <vt:lpstr>Choosing colors and fonts</vt:lpstr>
      <vt:lpstr>What I’VE learned</vt:lpstr>
      <vt:lpstr>What I’VE learned</vt:lpstr>
      <vt:lpstr>difficulties</vt:lpstr>
      <vt:lpstr>Going further…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Jonen Talissa</dc:creator>
  <cp:lastModifiedBy>Jonen Talissa</cp:lastModifiedBy>
  <cp:revision>5</cp:revision>
  <dcterms:created xsi:type="dcterms:W3CDTF">2025-10-09T13:14:02Z</dcterms:created>
  <dcterms:modified xsi:type="dcterms:W3CDTF">2025-10-14T17:02:12Z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